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6" r:id="rId2"/>
    <p:sldId id="257" r:id="rId3"/>
    <p:sldId id="258" r:id="rId4"/>
    <p:sldId id="259" r:id="rId5"/>
    <p:sldId id="260" r:id="rId6"/>
    <p:sldId id="261" r:id="rId7"/>
    <p:sldId id="262" r:id="rId8"/>
    <p:sldId id="263" r:id="rId9"/>
    <p:sldId id="264" r:id="rId10"/>
    <p:sldId id="265" r:id="rId11"/>
    <p:sldId id="267" r:id="rId12"/>
    <p:sldId id="271" r:id="rId13"/>
    <p:sldId id="272" r:id="rId14"/>
    <p:sldId id="273" r:id="rId15"/>
    <p:sldId id="274" r:id="rId16"/>
    <p:sldId id="275" r:id="rId17"/>
    <p:sldId id="277" r:id="rId18"/>
    <p:sldId id="278" r:id="rId19"/>
    <p:sldId id="276"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86" autoAdjust="0"/>
    <p:restoredTop sz="85952" autoAdjust="0"/>
  </p:normalViewPr>
  <p:slideViewPr>
    <p:cSldViewPr>
      <p:cViewPr varScale="1">
        <p:scale>
          <a:sx n="107" d="100"/>
          <a:sy n="107" d="100"/>
        </p:scale>
        <p:origin x="2344" y="176"/>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4/3/19</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4/3/19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North Wind Picture Archives / Alamy Stock Photo</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MIGUEL GARCIA SAAVEDRA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Ask the students what is the greatest help to them in making the teachings from Scripture relevant in their lives today. Is it the priest’s homilies at Mass? Is it discussion in youth group or theology class? Is it discussion with parents or a trusted mentor?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76645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Dmitry Kalinovsky / Shutterstock.com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4173310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Try to guide the conversation to include both inclusion in our faith communities as well as the implications for how to live out our faith in our secular communities.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42877458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Brian Singer-Towns / Saint Mary's Press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Guide the students to the definition of </a:t>
            </a:r>
            <a:r>
              <a:rPr lang="en-US" sz="1200" i="1" kern="1200" dirty="0">
                <a:solidFill>
                  <a:schemeClr val="tx1"/>
                </a:solidFill>
                <a:effectLst/>
                <a:latin typeface="+mn-lt"/>
                <a:ea typeface="+mn-ea"/>
                <a:cs typeface="+mn-cs"/>
              </a:rPr>
              <a:t>redemption</a:t>
            </a:r>
            <a:r>
              <a:rPr lang="en-US" sz="1200" kern="1200" dirty="0">
                <a:solidFill>
                  <a:schemeClr val="tx1"/>
                </a:solidFill>
                <a:effectLst/>
                <a:latin typeface="+mn-lt"/>
                <a:ea typeface="+mn-ea"/>
                <a:cs typeface="+mn-cs"/>
              </a:rPr>
              <a:t> in the student book. Help them unpack the meaning of the concept through large-group discussion.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25979722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Siphotography / istock.com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3831819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Constantinos Iliopoulos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Challenge the students to think about how the Christian community is divided today and what Christians disagree about. Relate the problems of Corinth, Ephesus, and Galatia to divisions we have today, in school, community, nation, the world.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31399672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Borderlands / Alamy Stock Photo</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the students about other martyrs they know about. Are the stories of the martyrs, both ancient and modern-day, inspiring? challenging?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617591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By Francesco Cantone / Shutterstock.com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18</a:t>
            </a:fld>
            <a:endParaRPr lang="en-US" dirty="0"/>
          </a:p>
        </p:txBody>
      </p:sp>
    </p:spTree>
    <p:extLst>
      <p:ext uri="{BB962C8B-B14F-4D97-AF65-F5344CB8AC3E}">
        <p14:creationId xmlns:p14="http://schemas.microsoft.com/office/powerpoint/2010/main" val="20094870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19</a:t>
            </a:fld>
            <a:endParaRPr lang="en-US" dirty="0"/>
          </a:p>
        </p:txBody>
      </p:sp>
    </p:spTree>
    <p:extLst>
      <p:ext uri="{BB962C8B-B14F-4D97-AF65-F5344CB8AC3E}">
        <p14:creationId xmlns:p14="http://schemas.microsoft.com/office/powerpoint/2010/main" val="3239698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frantic / Shutterstock.com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Romolo Tavani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Teens may be familiar with signs at sporting events and other venues that have this simple passage. Engage the students in a discussion regarding why this passage is so popular and what meaning it may hold for them.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photka / Shutterstock.com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Pressmaster / Shutterstock.com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Roman Sakhno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Ask the students if they believe in love. Ask them to give examples to explain what love is. Make the connection that love is not a concrete concept, and neither is faith. But we can give examples of both love and faith that can help us to trust in a plan that we might not necessarily fully understand.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RomarioIen / Shutterstock.com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Zvonimir Atletic / Shutterstock.com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CB1BD0-533A-4E07-BF9C-432137E14983}" type="datetimeFigureOut">
              <a:rPr lang="en-US" smtClean="0"/>
              <a:pPr/>
              <a:t>4/3/19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4F940-28E1-4EAC-8D73-5D6BC0F5BDB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02CCE3A-5598-4A0F-991A-009648257780}"/>
              </a:ext>
            </a:extLst>
          </p:cNvPr>
          <p:cNvSpPr txBox="1">
            <a:spLocks/>
          </p:cNvSpPr>
          <p:nvPr/>
        </p:nvSpPr>
        <p:spPr>
          <a:xfrm>
            <a:off x="0" y="1981200"/>
            <a:ext cx="9144000" cy="1470025"/>
          </a:xfrm>
          <a:prstGeom prst="rect">
            <a:avLst/>
          </a:prstGeom>
        </p:spPr>
        <p:txBody>
          <a:bodyPr anchor="ctr">
            <a:normAutofit/>
          </a:bodyPr>
          <a:lstStyle>
            <a:lvl1pPr algn="ctr" defTabSz="914400" rtl="0" eaLnBrk="1" latinLnBrk="0" hangingPunct="1">
              <a:spcBef>
                <a:spcPct val="0"/>
              </a:spcBef>
              <a:buNone/>
              <a:defRPr sz="4400" b="1" kern="1200">
                <a:solidFill>
                  <a:schemeClr val="tx1"/>
                </a:solidFill>
                <a:effectLst>
                  <a:outerShdw blurRad="50800" dist="50800" dir="5400000" algn="ctr" rotWithShape="0">
                    <a:schemeClr val="bg1">
                      <a:lumMod val="85000"/>
                    </a:schemeClr>
                  </a:outerShdw>
                </a:effectLst>
                <a:latin typeface="Arial" pitchFamily="34" charset="0"/>
                <a:ea typeface="+mj-ea"/>
                <a:cs typeface="Arial" pitchFamily="34" charset="0"/>
              </a:defRPr>
            </a:lvl1pPr>
          </a:lstStyle>
          <a:p>
            <a:pPr lvl="0">
              <a:defRPr/>
            </a:pPr>
            <a:r>
              <a:rPr lang="en-US" sz="4000" dirty="0">
                <a:effectLst/>
              </a:rPr>
              <a:t>It Comes Down to Faith</a:t>
            </a:r>
            <a:endParaRPr kumimoji="0" lang="en-US" sz="4000" b="1" i="0" u="none" strike="noStrike" kern="1200" cap="none" spc="0" normalizeH="0" baseline="0" noProof="0" dirty="0">
              <a:ln>
                <a:noFill/>
              </a:ln>
              <a:solidFill>
                <a:sysClr val="windowText" lastClr="000000"/>
              </a:solidFill>
              <a:effectLst>
                <a:outerShdw blurRad="50800" dist="50800" dir="5400000" algn="ctr" rotWithShape="0">
                  <a:sysClr val="window" lastClr="FFFFFF">
                    <a:lumMod val="85000"/>
                  </a:sysClr>
                </a:outerShdw>
              </a:effectLst>
              <a:uLnTx/>
              <a:uFillTx/>
              <a:latin typeface="Arial" pitchFamily="34" charset="0"/>
              <a:ea typeface="+mj-ea"/>
              <a:cs typeface="Arial" pitchFamily="34" charset="0"/>
            </a:endParaRPr>
          </a:p>
        </p:txBody>
      </p:sp>
      <p:sp>
        <p:nvSpPr>
          <p:cNvPr id="5" name="Subtitle 2">
            <a:extLst>
              <a:ext uri="{FF2B5EF4-FFF2-40B4-BE49-F238E27FC236}">
                <a16:creationId xmlns:a16="http://schemas.microsoft.com/office/drawing/2014/main" id="{8ACF24E1-27F9-4ABD-AC1B-C5FF9E3D4CB1}"/>
              </a:ext>
            </a:extLst>
          </p:cNvPr>
          <p:cNvSpPr txBox="1">
            <a:spLocks noChangeArrowheads="1"/>
          </p:cNvSpPr>
          <p:nvPr/>
        </p:nvSpPr>
        <p:spPr bwMode="auto">
          <a:xfrm>
            <a:off x="-30163" y="3352800"/>
            <a:ext cx="9144001"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tx1"/>
              </a:buClr>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9pPr>
          </a:lstStyle>
          <a:p>
            <a:pPr algn="ctr" fontAlgn="base">
              <a:spcAft>
                <a:spcPct val="0"/>
              </a:spcAft>
              <a:buClrTx/>
              <a:buSzTx/>
              <a:buFont typeface="Arial" panose="020B0604020202020204" pitchFamily="34" charset="0"/>
              <a:buNone/>
            </a:pPr>
            <a:r>
              <a:rPr lang="en-US" altLang="en-US" sz="2000" i="1" dirty="0">
                <a:solidFill>
                  <a:srgbClr val="000000"/>
                </a:solidFill>
                <a:latin typeface="Arial" panose="020B0604020202020204" pitchFamily="34" charset="0"/>
              </a:rPr>
              <a:t>Jesus Christ and the New Testament</a:t>
            </a:r>
          </a:p>
          <a:p>
            <a:pPr algn="ctr" fontAlgn="base">
              <a:spcAft>
                <a:spcPct val="0"/>
              </a:spcAft>
              <a:buClrTx/>
              <a:buSzTx/>
              <a:buFont typeface="Arial" panose="020B0604020202020204" pitchFamily="34" charset="0"/>
              <a:buNone/>
            </a:pPr>
            <a:r>
              <a:rPr lang="en-US" altLang="en-US" sz="2000" dirty="0">
                <a:solidFill>
                  <a:srgbClr val="000000"/>
                </a:solidFill>
                <a:latin typeface="Arial" panose="020B0604020202020204" pitchFamily="34" charset="0"/>
              </a:rPr>
              <a:t>Unit 1, Chapter 4</a:t>
            </a:r>
          </a:p>
        </p:txBody>
      </p:sp>
      <p:sp>
        <p:nvSpPr>
          <p:cNvPr id="8" name="Text Placeholder 3">
            <a:extLst>
              <a:ext uri="{FF2B5EF4-FFF2-40B4-BE49-F238E27FC236}">
                <a16:creationId xmlns:a16="http://schemas.microsoft.com/office/drawing/2014/main" id="{3F053995-81D8-4F78-A975-44B1D42DF254}"/>
              </a:ext>
            </a:extLst>
          </p:cNvPr>
          <p:cNvSpPr>
            <a:spLocks noGrp="1" noChangeArrowheads="1"/>
          </p:cNvSpPr>
          <p:nvPr/>
        </p:nvSpPr>
        <p:spPr bwMode="auto">
          <a:xfrm>
            <a:off x="0" y="5562600"/>
            <a:ext cx="91440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342900" indent="-342900">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tx1"/>
              </a:buClr>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9pPr>
          </a:lstStyle>
          <a:p>
            <a:pPr algn="ctr" fontAlgn="base">
              <a:spcAft>
                <a:spcPct val="0"/>
              </a:spcAft>
              <a:buClrTx/>
              <a:buSzTx/>
              <a:buFont typeface="Arial" panose="020B0604020202020204" pitchFamily="34" charset="0"/>
              <a:buNone/>
            </a:pPr>
            <a:r>
              <a:rPr lang="en-US" altLang="en-US" sz="800" dirty="0">
                <a:solidFill>
                  <a:srgbClr val="7F7F7F"/>
                </a:solidFill>
                <a:latin typeface="Arial" panose="020B0604020202020204" pitchFamily="34" charset="0"/>
              </a:rPr>
              <a:t>Document#: TX006206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normAutofit/>
          </a:bodyPr>
          <a:lstStyle/>
          <a:p>
            <a:r>
              <a:rPr lang="en-US" dirty="0"/>
              <a:t>Saint Paul Wrote Letters </a:t>
            </a:r>
          </a:p>
        </p:txBody>
      </p:sp>
      <p:sp>
        <p:nvSpPr>
          <p:cNvPr id="3" name="Content Placeholder 2"/>
          <p:cNvSpPr>
            <a:spLocks noGrp="1"/>
          </p:cNvSpPr>
          <p:nvPr>
            <p:ph idx="1"/>
          </p:nvPr>
        </p:nvSpPr>
        <p:spPr>
          <a:xfrm>
            <a:off x="685800" y="1321340"/>
            <a:ext cx="4114800" cy="4572000"/>
          </a:xfrm>
        </p:spPr>
        <p:txBody>
          <a:bodyPr>
            <a:normAutofit/>
          </a:bodyPr>
          <a:lstStyle/>
          <a:p>
            <a:pPr lvl="0"/>
            <a:r>
              <a:rPr lang="en-US" dirty="0"/>
              <a:t>Some letters were written to individuals.</a:t>
            </a:r>
          </a:p>
          <a:p>
            <a:pPr lvl="0"/>
            <a:r>
              <a:rPr lang="en-US" dirty="0"/>
              <a:t>Some letters were written to communities.</a:t>
            </a:r>
          </a:p>
          <a:p>
            <a:pPr lvl="0"/>
            <a:r>
              <a:rPr lang="en-US" dirty="0"/>
              <a:t>Some letters were written from prison.</a:t>
            </a:r>
          </a:p>
          <a:p>
            <a:pPr lvl="0"/>
            <a:r>
              <a:rPr lang="en-US" dirty="0"/>
              <a:t>All letters were inspired by God, guided by the Holy Spirit.</a:t>
            </a:r>
          </a:p>
          <a:p>
            <a:pPr lvl="0"/>
            <a:r>
              <a:rPr lang="en-US" dirty="0"/>
              <a:t>All letters share truths God wants us to know. </a:t>
            </a:r>
          </a:p>
        </p:txBody>
      </p:sp>
      <p:pic>
        <p:nvPicPr>
          <p:cNvPr id="5" name="Picture 4">
            <a:extLst>
              <a:ext uri="{FF2B5EF4-FFF2-40B4-BE49-F238E27FC236}">
                <a16:creationId xmlns:a16="http://schemas.microsoft.com/office/drawing/2014/main" id="{FFA8F194-D31F-434D-BA7C-090CAFEA7C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800" y="1447800"/>
            <a:ext cx="3327400" cy="4572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normAutofit fontScale="90000"/>
          </a:bodyPr>
          <a:lstStyle/>
          <a:p>
            <a:r>
              <a:rPr lang="en-US" dirty="0"/>
              <a:t>Points to Remember When Reading Paul’s Letters </a:t>
            </a:r>
          </a:p>
        </p:txBody>
      </p:sp>
      <p:sp>
        <p:nvSpPr>
          <p:cNvPr id="3" name="Content Placeholder 2"/>
          <p:cNvSpPr>
            <a:spLocks noGrp="1"/>
          </p:cNvSpPr>
          <p:nvPr>
            <p:ph idx="1"/>
          </p:nvPr>
        </p:nvSpPr>
        <p:spPr>
          <a:xfrm>
            <a:off x="685800" y="1447800"/>
            <a:ext cx="7239000" cy="4533900"/>
          </a:xfrm>
        </p:spPr>
        <p:txBody>
          <a:bodyPr>
            <a:normAutofit lnSpcReduction="10000"/>
          </a:bodyPr>
          <a:lstStyle/>
          <a:p>
            <a:pPr lvl="0"/>
            <a:r>
              <a:rPr lang="en-US" dirty="0"/>
              <a:t>Remember the context: culture and times of Paul. </a:t>
            </a:r>
          </a:p>
          <a:p>
            <a:pPr lvl="0"/>
            <a:r>
              <a:rPr lang="en-US" dirty="0"/>
              <a:t>Remember you are only getting one side of dialogue.</a:t>
            </a:r>
          </a:p>
          <a:p>
            <a:pPr lvl="0"/>
            <a:r>
              <a:rPr lang="en-US" dirty="0"/>
              <a:t>Paul makes his </a:t>
            </a:r>
            <a:br>
              <a:rPr lang="en-US" dirty="0"/>
            </a:br>
            <a:r>
              <a:rPr lang="en-US" dirty="0"/>
              <a:t>points about faith </a:t>
            </a:r>
            <a:br>
              <a:rPr lang="en-US" dirty="0"/>
            </a:br>
            <a:r>
              <a:rPr lang="en-US" dirty="0"/>
              <a:t>as a first-century </a:t>
            </a:r>
            <a:br>
              <a:rPr lang="en-US" dirty="0"/>
            </a:br>
            <a:r>
              <a:rPr lang="en-US" dirty="0"/>
              <a:t>rabbi—a reasoning </a:t>
            </a:r>
            <a:br>
              <a:rPr lang="en-US" dirty="0"/>
            </a:br>
            <a:r>
              <a:rPr lang="en-US" dirty="0"/>
              <a:t>style we are not </a:t>
            </a:r>
            <a:br>
              <a:rPr lang="en-US" dirty="0"/>
            </a:br>
            <a:r>
              <a:rPr lang="en-US" dirty="0"/>
              <a:t>used to.</a:t>
            </a:r>
          </a:p>
          <a:p>
            <a:pPr lvl="0"/>
            <a:r>
              <a:rPr lang="en-US" dirty="0"/>
              <a:t>The Magisterium</a:t>
            </a:r>
            <a:br>
              <a:rPr lang="en-US" dirty="0"/>
            </a:br>
            <a:r>
              <a:rPr lang="en-US" dirty="0"/>
              <a:t>helps us understand</a:t>
            </a:r>
            <a:br>
              <a:rPr lang="en-US" dirty="0"/>
            </a:br>
            <a:r>
              <a:rPr lang="en-US" dirty="0"/>
              <a:t>Paul in our times.</a:t>
            </a:r>
          </a:p>
        </p:txBody>
      </p:sp>
      <p:pic>
        <p:nvPicPr>
          <p:cNvPr id="6" name="Picture 5">
            <a:extLst>
              <a:ext uri="{FF2B5EF4-FFF2-40B4-BE49-F238E27FC236}">
                <a16:creationId xmlns:a16="http://schemas.microsoft.com/office/drawing/2014/main" id="{8D7697A0-933E-0E4F-B979-0C02F50DB3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2400" y="2590800"/>
            <a:ext cx="4191000" cy="3143250"/>
          </a:xfrm>
          <a:prstGeom prst="rect">
            <a:avLst/>
          </a:prstGeom>
        </p:spPr>
      </p:pic>
    </p:spTree>
    <p:extLst>
      <p:ext uri="{BB962C8B-B14F-4D97-AF65-F5344CB8AC3E}">
        <p14:creationId xmlns:p14="http://schemas.microsoft.com/office/powerpoint/2010/main" val="1119220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normAutofit fontScale="90000"/>
          </a:bodyPr>
          <a:lstStyle/>
          <a:p>
            <a:r>
              <a:rPr lang="en-US" dirty="0"/>
              <a:t>Paul on Faith and Unity in the Letters</a:t>
            </a:r>
            <a:br>
              <a:rPr lang="en-US" dirty="0"/>
            </a:br>
            <a:r>
              <a:rPr lang="en-US" dirty="0"/>
              <a:t>to the Galatians and Ephesians </a:t>
            </a:r>
          </a:p>
        </p:txBody>
      </p:sp>
      <p:sp>
        <p:nvSpPr>
          <p:cNvPr id="3" name="Content Placeholder 2"/>
          <p:cNvSpPr>
            <a:spLocks noGrp="1"/>
          </p:cNvSpPr>
          <p:nvPr>
            <p:ph idx="1"/>
          </p:nvPr>
        </p:nvSpPr>
        <p:spPr>
          <a:xfrm>
            <a:off x="685800" y="1549940"/>
            <a:ext cx="3733800" cy="4572000"/>
          </a:xfrm>
        </p:spPr>
        <p:txBody>
          <a:bodyPr/>
          <a:lstStyle/>
          <a:p>
            <a:pPr lvl="0"/>
            <a:r>
              <a:rPr lang="en-US" dirty="0"/>
              <a:t>Paul embraced diversity among new Christians</a:t>
            </a:r>
          </a:p>
          <a:p>
            <a:pPr lvl="0"/>
            <a:r>
              <a:rPr lang="en-US" dirty="0"/>
              <a:t>His message: </a:t>
            </a:r>
            <a:r>
              <a:rPr lang="en-US" b="1" dirty="0"/>
              <a:t>Salvation </a:t>
            </a:r>
            <a:r>
              <a:rPr lang="en-US" dirty="0"/>
              <a:t>is for everyone, both </a:t>
            </a:r>
            <a:r>
              <a:rPr lang="en-US" b="1" dirty="0"/>
              <a:t>Gentiles</a:t>
            </a:r>
            <a:r>
              <a:rPr lang="en-US" dirty="0"/>
              <a:t> and Jews!</a:t>
            </a:r>
          </a:p>
          <a:p>
            <a:pPr lvl="0"/>
            <a:r>
              <a:rPr lang="en-US" dirty="0"/>
              <a:t>Some disagreed: Didn’t Gentiles have to follow Jewish Law first?</a:t>
            </a:r>
          </a:p>
        </p:txBody>
      </p:sp>
      <p:pic>
        <p:nvPicPr>
          <p:cNvPr id="6" name="Picture 5">
            <a:extLst>
              <a:ext uri="{FF2B5EF4-FFF2-40B4-BE49-F238E27FC236}">
                <a16:creationId xmlns:a16="http://schemas.microsoft.com/office/drawing/2014/main" id="{ADFA474A-5620-8F48-B0B5-3F547210E9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524000"/>
            <a:ext cx="3388360" cy="4419600"/>
          </a:xfrm>
          <a:prstGeom prst="rect">
            <a:avLst/>
          </a:prstGeom>
        </p:spPr>
      </p:pic>
    </p:spTree>
    <p:extLst>
      <p:ext uri="{BB962C8B-B14F-4D97-AF65-F5344CB8AC3E}">
        <p14:creationId xmlns:p14="http://schemas.microsoft.com/office/powerpoint/2010/main" val="606052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F5EE037-DEDF-3C4E-93FC-519FD39C3BB5}"/>
              </a:ext>
            </a:extLst>
          </p:cNvPr>
          <p:cNvSpPr>
            <a:spLocks noGrp="1"/>
          </p:cNvSpPr>
          <p:nvPr>
            <p:ph type="title"/>
          </p:nvPr>
        </p:nvSpPr>
        <p:spPr>
          <a:xfrm>
            <a:off x="609600" y="685800"/>
            <a:ext cx="7924800" cy="990600"/>
          </a:xfrm>
        </p:spPr>
        <p:txBody>
          <a:bodyPr>
            <a:normAutofit/>
          </a:bodyPr>
          <a:lstStyle/>
          <a:p>
            <a:r>
              <a:rPr lang="en-US" sz="3200" dirty="0"/>
              <a:t>Discuss:</a:t>
            </a:r>
          </a:p>
        </p:txBody>
      </p:sp>
      <p:sp>
        <p:nvSpPr>
          <p:cNvPr id="10" name="Content Placeholder 2">
            <a:extLst>
              <a:ext uri="{FF2B5EF4-FFF2-40B4-BE49-F238E27FC236}">
                <a16:creationId xmlns:a16="http://schemas.microsoft.com/office/drawing/2014/main" id="{ACDA3488-1353-5243-8642-9EE2D03947C6}"/>
              </a:ext>
            </a:extLst>
          </p:cNvPr>
          <p:cNvSpPr>
            <a:spLocks noGrp="1"/>
          </p:cNvSpPr>
          <p:nvPr>
            <p:ph idx="1"/>
          </p:nvPr>
        </p:nvSpPr>
        <p:spPr>
          <a:xfrm>
            <a:off x="2047875" y="1685925"/>
            <a:ext cx="6629400" cy="3238500"/>
          </a:xfrm>
        </p:spPr>
        <p:txBody>
          <a:bodyPr>
            <a:normAutofit/>
          </a:bodyPr>
          <a:lstStyle/>
          <a:p>
            <a:pPr marL="0" indent="0">
              <a:buNone/>
            </a:pPr>
            <a:r>
              <a:rPr lang="en-US" dirty="0"/>
              <a:t>Discuss with a partner how Paul’s message of inclusion applies to us today. </a:t>
            </a:r>
          </a:p>
          <a:p>
            <a:pPr marL="0" indent="0">
              <a:spcBef>
                <a:spcPts val="1800"/>
              </a:spcBef>
              <a:buNone/>
            </a:pPr>
            <a:r>
              <a:rPr lang="en-US" dirty="0"/>
              <a:t>Share some key points from your discussion with the class.</a:t>
            </a:r>
          </a:p>
        </p:txBody>
      </p:sp>
      <p:pic>
        <p:nvPicPr>
          <p:cNvPr id="11" name="Picture 10">
            <a:extLst>
              <a:ext uri="{FF2B5EF4-FFF2-40B4-BE49-F238E27FC236}">
                <a16:creationId xmlns:a16="http://schemas.microsoft.com/office/drawing/2014/main" id="{B4E07C44-16F8-B24E-9ECA-5C68F1E5CC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676400"/>
            <a:ext cx="1295400" cy="1295400"/>
          </a:xfrm>
          <a:prstGeom prst="rect">
            <a:avLst/>
          </a:prstGeom>
        </p:spPr>
      </p:pic>
    </p:spTree>
    <p:extLst>
      <p:ext uri="{BB962C8B-B14F-4D97-AF65-F5344CB8AC3E}">
        <p14:creationId xmlns:p14="http://schemas.microsoft.com/office/powerpoint/2010/main" val="3941847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normAutofit/>
          </a:bodyPr>
          <a:lstStyle/>
          <a:p>
            <a:r>
              <a:rPr lang="en-US" dirty="0"/>
              <a:t>Hypocrisy in Ephesus! </a:t>
            </a:r>
          </a:p>
        </p:txBody>
      </p:sp>
      <p:sp>
        <p:nvSpPr>
          <p:cNvPr id="3" name="Content Placeholder 2"/>
          <p:cNvSpPr>
            <a:spLocks noGrp="1"/>
          </p:cNvSpPr>
          <p:nvPr>
            <p:ph idx="1"/>
          </p:nvPr>
        </p:nvSpPr>
        <p:spPr>
          <a:xfrm>
            <a:off x="685800" y="1447800"/>
            <a:ext cx="7467600" cy="4572000"/>
          </a:xfrm>
        </p:spPr>
        <p:txBody>
          <a:bodyPr>
            <a:normAutofit/>
          </a:bodyPr>
          <a:lstStyle/>
          <a:p>
            <a:pPr lvl="0"/>
            <a:r>
              <a:rPr lang="en-US" dirty="0"/>
              <a:t>Jewish and Gentile Christians are not getting along.</a:t>
            </a:r>
          </a:p>
          <a:p>
            <a:pPr lvl="0"/>
            <a:r>
              <a:rPr lang="en-US" dirty="0"/>
              <a:t>Paul explains God’s plan for </a:t>
            </a:r>
            <a:r>
              <a:rPr lang="en-US" b="1" dirty="0"/>
              <a:t>redemption. </a:t>
            </a:r>
            <a:endParaRPr lang="en-US" dirty="0"/>
          </a:p>
          <a:p>
            <a:pPr lvl="0"/>
            <a:r>
              <a:rPr lang="en-US" dirty="0"/>
              <a:t>Jesus’ sacrifice brings us to right relationship </a:t>
            </a:r>
            <a:br>
              <a:rPr lang="en-US" dirty="0"/>
            </a:br>
            <a:r>
              <a:rPr lang="en-US" dirty="0"/>
              <a:t>with God.</a:t>
            </a:r>
          </a:p>
          <a:p>
            <a:pPr lvl="0"/>
            <a:r>
              <a:rPr lang="en-US" dirty="0"/>
              <a:t>Now we must work </a:t>
            </a:r>
            <a:br>
              <a:rPr lang="en-US" dirty="0"/>
            </a:br>
            <a:r>
              <a:rPr lang="en-US" dirty="0"/>
              <a:t>to be in right </a:t>
            </a:r>
            <a:br>
              <a:rPr lang="en-US" dirty="0"/>
            </a:br>
            <a:r>
              <a:rPr lang="en-US" dirty="0"/>
              <a:t>relationship with </a:t>
            </a:r>
            <a:br>
              <a:rPr lang="en-US" dirty="0"/>
            </a:br>
            <a:r>
              <a:rPr lang="en-US" dirty="0"/>
              <a:t>one another!</a:t>
            </a:r>
          </a:p>
        </p:txBody>
      </p:sp>
      <p:pic>
        <p:nvPicPr>
          <p:cNvPr id="6" name="Picture 5">
            <a:extLst>
              <a:ext uri="{FF2B5EF4-FFF2-40B4-BE49-F238E27FC236}">
                <a16:creationId xmlns:a16="http://schemas.microsoft.com/office/drawing/2014/main" id="{CA5E7404-A854-F94C-A605-4C9E0CAC0B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1000" y="3200400"/>
            <a:ext cx="3962400" cy="2971800"/>
          </a:xfrm>
          <a:prstGeom prst="rect">
            <a:avLst/>
          </a:prstGeom>
        </p:spPr>
      </p:pic>
    </p:spTree>
    <p:extLst>
      <p:ext uri="{BB962C8B-B14F-4D97-AF65-F5344CB8AC3E}">
        <p14:creationId xmlns:p14="http://schemas.microsoft.com/office/powerpoint/2010/main" val="4124676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2232"/>
            <a:ext cx="8229600" cy="974168"/>
          </a:xfrm>
        </p:spPr>
        <p:txBody>
          <a:bodyPr>
            <a:normAutofit/>
          </a:bodyPr>
          <a:lstStyle/>
          <a:p>
            <a:r>
              <a:rPr lang="en-US" dirty="0"/>
              <a:t>Lessons from Galatians and Ephesians </a:t>
            </a:r>
            <a:br>
              <a:rPr lang="en-US" dirty="0"/>
            </a:br>
            <a:r>
              <a:rPr lang="en-US" dirty="0"/>
              <a:t>for Us Today </a:t>
            </a:r>
          </a:p>
        </p:txBody>
      </p:sp>
      <p:sp>
        <p:nvSpPr>
          <p:cNvPr id="3" name="Content Placeholder 2"/>
          <p:cNvSpPr>
            <a:spLocks noGrp="1"/>
          </p:cNvSpPr>
          <p:nvPr>
            <p:ph idx="1"/>
          </p:nvPr>
        </p:nvSpPr>
        <p:spPr>
          <a:xfrm>
            <a:off x="762000" y="1695450"/>
            <a:ext cx="6934200" cy="4572000"/>
          </a:xfrm>
        </p:spPr>
        <p:txBody>
          <a:bodyPr>
            <a:normAutofit/>
          </a:bodyPr>
          <a:lstStyle/>
          <a:p>
            <a:pPr lvl="0"/>
            <a:r>
              <a:rPr lang="en-US" dirty="0"/>
              <a:t>Faith begins with God: an invitation to a more meaningful life through belief.</a:t>
            </a:r>
          </a:p>
          <a:p>
            <a:pPr lvl="0"/>
            <a:r>
              <a:rPr lang="en-US" dirty="0"/>
              <a:t>We are called to respond to God with action.</a:t>
            </a:r>
          </a:p>
          <a:p>
            <a:pPr lvl="0"/>
            <a:r>
              <a:rPr lang="en-US" dirty="0"/>
              <a:t>As Paul taught the Ephesians, trust God and the Holy Spirit.</a:t>
            </a:r>
          </a:p>
          <a:p>
            <a:pPr lvl="0"/>
            <a:r>
              <a:rPr lang="en-US" dirty="0"/>
              <a:t>As Paul taught the </a:t>
            </a:r>
            <a:br>
              <a:rPr lang="en-US" dirty="0"/>
            </a:br>
            <a:r>
              <a:rPr lang="en-US" dirty="0"/>
              <a:t>Galatians, get along </a:t>
            </a:r>
            <a:br>
              <a:rPr lang="en-US" dirty="0"/>
            </a:br>
            <a:r>
              <a:rPr lang="en-US" dirty="0"/>
              <a:t>with one another.</a:t>
            </a:r>
          </a:p>
        </p:txBody>
      </p:sp>
      <p:pic>
        <p:nvPicPr>
          <p:cNvPr id="5" name="Picture 4">
            <a:extLst>
              <a:ext uri="{FF2B5EF4-FFF2-40B4-BE49-F238E27FC236}">
                <a16:creationId xmlns:a16="http://schemas.microsoft.com/office/drawing/2014/main" id="{1420CBE2-12EB-464B-BD9D-89BB6AB5A3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6300" y="3571874"/>
            <a:ext cx="3619500" cy="2714625"/>
          </a:xfrm>
          <a:prstGeom prst="rect">
            <a:avLst/>
          </a:prstGeom>
        </p:spPr>
      </p:pic>
    </p:spTree>
    <p:extLst>
      <p:ext uri="{BB962C8B-B14F-4D97-AF65-F5344CB8AC3E}">
        <p14:creationId xmlns:p14="http://schemas.microsoft.com/office/powerpoint/2010/main" val="783636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74168"/>
          </a:xfrm>
        </p:spPr>
        <p:txBody>
          <a:bodyPr>
            <a:normAutofit/>
          </a:bodyPr>
          <a:lstStyle/>
          <a:p>
            <a:r>
              <a:rPr lang="en-US" dirty="0"/>
              <a:t>Cliques in Corinth? </a:t>
            </a:r>
          </a:p>
        </p:txBody>
      </p:sp>
      <p:sp>
        <p:nvSpPr>
          <p:cNvPr id="3" name="Content Placeholder 2"/>
          <p:cNvSpPr>
            <a:spLocks noGrp="1"/>
          </p:cNvSpPr>
          <p:nvPr>
            <p:ph idx="1"/>
          </p:nvPr>
        </p:nvSpPr>
        <p:spPr>
          <a:xfrm>
            <a:off x="838200" y="1371600"/>
            <a:ext cx="7620000" cy="4572000"/>
          </a:xfrm>
        </p:spPr>
        <p:txBody>
          <a:bodyPr>
            <a:normAutofit/>
          </a:bodyPr>
          <a:lstStyle/>
          <a:p>
            <a:pPr lvl="0"/>
            <a:r>
              <a:rPr lang="en-US" dirty="0"/>
              <a:t>Paul’s followers versus Apollos’ followers</a:t>
            </a:r>
          </a:p>
          <a:p>
            <a:pPr lvl="0"/>
            <a:r>
              <a:rPr lang="en-US" dirty="0"/>
              <a:t>Wealthy believers versus poor believers</a:t>
            </a:r>
          </a:p>
          <a:p>
            <a:pPr lvl="0"/>
            <a:r>
              <a:rPr lang="en-US" dirty="0"/>
              <a:t>Paul to Corinthians:</a:t>
            </a:r>
          </a:p>
          <a:p>
            <a:pPr lvl="1"/>
            <a:r>
              <a:rPr lang="en-US" dirty="0"/>
              <a:t>Demonstrate faith by how you  treat one another.</a:t>
            </a:r>
          </a:p>
          <a:p>
            <a:pPr lvl="1"/>
            <a:r>
              <a:rPr lang="en-US" dirty="0"/>
              <a:t>Being right is not as important as being unified.</a:t>
            </a:r>
          </a:p>
        </p:txBody>
      </p:sp>
      <p:pic>
        <p:nvPicPr>
          <p:cNvPr id="6" name="Picture 5">
            <a:extLst>
              <a:ext uri="{FF2B5EF4-FFF2-40B4-BE49-F238E27FC236}">
                <a16:creationId xmlns:a16="http://schemas.microsoft.com/office/drawing/2014/main" id="{21DB7793-992D-754B-BB93-BE15FBDAA5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3200" y="3733800"/>
            <a:ext cx="3733800" cy="2489200"/>
          </a:xfrm>
          <a:prstGeom prst="rect">
            <a:avLst/>
          </a:prstGeom>
        </p:spPr>
      </p:pic>
    </p:spTree>
    <p:extLst>
      <p:ext uri="{BB962C8B-B14F-4D97-AF65-F5344CB8AC3E}">
        <p14:creationId xmlns:p14="http://schemas.microsoft.com/office/powerpoint/2010/main" val="7467550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74168"/>
          </a:xfrm>
        </p:spPr>
        <p:txBody>
          <a:bodyPr>
            <a:normAutofit/>
          </a:bodyPr>
          <a:lstStyle/>
          <a:p>
            <a:r>
              <a:rPr lang="en-US" dirty="0"/>
              <a:t>Who Is Jesus for You? Someone to Die For? </a:t>
            </a:r>
          </a:p>
        </p:txBody>
      </p:sp>
      <p:sp>
        <p:nvSpPr>
          <p:cNvPr id="3" name="Content Placeholder 2"/>
          <p:cNvSpPr>
            <a:spLocks noGrp="1"/>
          </p:cNvSpPr>
          <p:nvPr>
            <p:ph idx="1"/>
          </p:nvPr>
        </p:nvSpPr>
        <p:spPr>
          <a:xfrm>
            <a:off x="533400" y="1371600"/>
            <a:ext cx="7620000" cy="4572000"/>
          </a:xfrm>
        </p:spPr>
        <p:txBody>
          <a:bodyPr>
            <a:normAutofit/>
          </a:bodyPr>
          <a:lstStyle/>
          <a:p>
            <a:pPr lvl="0"/>
            <a:r>
              <a:rPr lang="en-US" dirty="0"/>
              <a:t>From the Apostles to Christians today, people have died because of their belief in Jesus. </a:t>
            </a:r>
          </a:p>
          <a:p>
            <a:pPr lvl="0"/>
            <a:r>
              <a:rPr lang="en-US" dirty="0"/>
              <a:t>Missionaries </a:t>
            </a:r>
            <a:br>
              <a:rPr lang="en-US" dirty="0"/>
            </a:br>
            <a:r>
              <a:rPr lang="en-US" dirty="0"/>
              <a:t>of Charity nuns </a:t>
            </a:r>
            <a:br>
              <a:rPr lang="en-US" dirty="0"/>
            </a:br>
            <a:r>
              <a:rPr lang="en-US" dirty="0"/>
              <a:t>and Fr. Tom</a:t>
            </a:r>
            <a:br>
              <a:rPr lang="en-US" dirty="0"/>
            </a:br>
            <a:r>
              <a:rPr lang="en-US" dirty="0" err="1"/>
              <a:t>Uzhunnalil</a:t>
            </a:r>
            <a:endParaRPr lang="en-US" dirty="0"/>
          </a:p>
          <a:p>
            <a:pPr lvl="0"/>
            <a:r>
              <a:rPr lang="en-US" dirty="0"/>
              <a:t>Blessed Fr.</a:t>
            </a:r>
            <a:br>
              <a:rPr lang="en-US" dirty="0"/>
            </a:br>
            <a:r>
              <a:rPr lang="en-US" dirty="0"/>
              <a:t>Stanley Rother, </a:t>
            </a:r>
            <a:br>
              <a:rPr lang="en-US" dirty="0"/>
            </a:br>
            <a:r>
              <a:rPr lang="en-US" dirty="0"/>
              <a:t>beatified </a:t>
            </a:r>
            <a:br>
              <a:rPr lang="en-US" dirty="0"/>
            </a:br>
            <a:r>
              <a:rPr lang="en-US" dirty="0"/>
              <a:t>September 2017</a:t>
            </a:r>
          </a:p>
        </p:txBody>
      </p:sp>
      <p:pic>
        <p:nvPicPr>
          <p:cNvPr id="5" name="Picture 4">
            <a:extLst>
              <a:ext uri="{FF2B5EF4-FFF2-40B4-BE49-F238E27FC236}">
                <a16:creationId xmlns:a16="http://schemas.microsoft.com/office/drawing/2014/main" id="{B2CC2DA5-E1D4-584A-87B1-9DD5DBE9BD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1400" y="2345768"/>
            <a:ext cx="4648200" cy="3725938"/>
          </a:xfrm>
          <a:prstGeom prst="rect">
            <a:avLst/>
          </a:prstGeom>
        </p:spPr>
      </p:pic>
    </p:spTree>
    <p:extLst>
      <p:ext uri="{BB962C8B-B14F-4D97-AF65-F5344CB8AC3E}">
        <p14:creationId xmlns:p14="http://schemas.microsoft.com/office/powerpoint/2010/main" val="3952177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74168"/>
          </a:xfrm>
        </p:spPr>
        <p:txBody>
          <a:bodyPr>
            <a:normAutofit/>
          </a:bodyPr>
          <a:lstStyle/>
          <a:p>
            <a:r>
              <a:rPr lang="en-US" dirty="0"/>
              <a:t>Got Faith, but Not Religion? </a:t>
            </a:r>
          </a:p>
        </p:txBody>
      </p:sp>
      <p:sp>
        <p:nvSpPr>
          <p:cNvPr id="3" name="Content Placeholder 2"/>
          <p:cNvSpPr>
            <a:spLocks noGrp="1"/>
          </p:cNvSpPr>
          <p:nvPr>
            <p:ph idx="1"/>
          </p:nvPr>
        </p:nvSpPr>
        <p:spPr>
          <a:xfrm>
            <a:off x="838200" y="1371600"/>
            <a:ext cx="7315200" cy="4572000"/>
          </a:xfrm>
        </p:spPr>
        <p:txBody>
          <a:bodyPr>
            <a:normAutofit/>
          </a:bodyPr>
          <a:lstStyle/>
          <a:p>
            <a:pPr lvl="0"/>
            <a:r>
              <a:rPr lang="en-US" dirty="0"/>
              <a:t>Faith and religion: you can’t have one without </a:t>
            </a:r>
            <a:br>
              <a:rPr lang="en-US" dirty="0"/>
            </a:br>
            <a:r>
              <a:rPr lang="en-US" dirty="0"/>
              <a:t>the other.</a:t>
            </a:r>
          </a:p>
          <a:p>
            <a:pPr lvl="0"/>
            <a:r>
              <a:rPr lang="en-US" dirty="0"/>
              <a:t>Faith is nurtured and sustained in communities </a:t>
            </a:r>
            <a:br>
              <a:rPr lang="en-US" dirty="0"/>
            </a:br>
            <a:r>
              <a:rPr lang="en-US" dirty="0"/>
              <a:t>of faith.</a:t>
            </a:r>
          </a:p>
          <a:p>
            <a:pPr lvl="1"/>
            <a:r>
              <a:rPr lang="en-US" dirty="0"/>
              <a:t>Worship and </a:t>
            </a:r>
            <a:br>
              <a:rPr lang="en-US" dirty="0"/>
            </a:br>
            <a:r>
              <a:rPr lang="en-US" dirty="0"/>
              <a:t>adoration</a:t>
            </a:r>
          </a:p>
          <a:p>
            <a:pPr lvl="1"/>
            <a:r>
              <a:rPr lang="en-US" dirty="0"/>
              <a:t>Service and </a:t>
            </a:r>
            <a:br>
              <a:rPr lang="en-US" dirty="0"/>
            </a:br>
            <a:r>
              <a:rPr lang="en-US" dirty="0"/>
              <a:t>sacrifice</a:t>
            </a:r>
          </a:p>
          <a:p>
            <a:pPr lvl="1"/>
            <a:r>
              <a:rPr lang="en-US" dirty="0"/>
              <a:t>Time, talent, </a:t>
            </a:r>
            <a:br>
              <a:rPr lang="en-US" dirty="0"/>
            </a:br>
            <a:r>
              <a:rPr lang="en-US" dirty="0"/>
              <a:t>and treasure</a:t>
            </a:r>
          </a:p>
        </p:txBody>
      </p:sp>
      <p:pic>
        <p:nvPicPr>
          <p:cNvPr id="5" name="Picture 4">
            <a:extLst>
              <a:ext uri="{FF2B5EF4-FFF2-40B4-BE49-F238E27FC236}">
                <a16:creationId xmlns:a16="http://schemas.microsoft.com/office/drawing/2014/main" id="{4870803E-90F8-B244-9CB9-DF63CC53A5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3800" y="2895600"/>
            <a:ext cx="4152900" cy="2768600"/>
          </a:xfrm>
          <a:prstGeom prst="rect">
            <a:avLst/>
          </a:prstGeom>
        </p:spPr>
      </p:pic>
    </p:spTree>
    <p:extLst>
      <p:ext uri="{BB962C8B-B14F-4D97-AF65-F5344CB8AC3E}">
        <p14:creationId xmlns:p14="http://schemas.microsoft.com/office/powerpoint/2010/main" val="2946235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D9A301B0-F712-A142-83CB-9B80B0E96D86}"/>
              </a:ext>
            </a:extLst>
          </p:cNvPr>
          <p:cNvSpPr>
            <a:spLocks noGrp="1"/>
          </p:cNvSpPr>
          <p:nvPr>
            <p:ph idx="1"/>
          </p:nvPr>
        </p:nvSpPr>
        <p:spPr>
          <a:xfrm>
            <a:off x="685800" y="1219200"/>
            <a:ext cx="7772400" cy="3962400"/>
          </a:xfrm>
        </p:spPr>
        <p:txBody>
          <a:bodyPr>
            <a:normAutofit/>
          </a:bodyPr>
          <a:lstStyle/>
          <a:p>
            <a:pPr marL="0" indent="0">
              <a:spcAft>
                <a:spcPts val="1200"/>
              </a:spcAft>
              <a:buNone/>
            </a:pPr>
            <a:r>
              <a:rPr lang="en-US" sz="2000" b="1" dirty="0"/>
              <a:t>Acknowledgments</a:t>
            </a:r>
          </a:p>
          <a:p>
            <a:pPr marL="0" indent="0">
              <a:buNone/>
            </a:pPr>
            <a:r>
              <a:rPr lang="en-US" sz="1600" dirty="0"/>
              <a:t>Scriptural quotations in this presentation are taken from the </a:t>
            </a:r>
            <a:r>
              <a:rPr lang="en-US" sz="1600" i="1" dirty="0"/>
              <a:t>New American Bible, revised edition </a:t>
            </a:r>
            <a:r>
              <a:rPr lang="en-US" sz="1600" dirty="0"/>
              <a:t>© 2010, 1991, 1986, 1970 Confraternity of Christian Doctrine, Inc., Washington, D.C. All Rights Reserved. No part of this work may </a:t>
            </a:r>
            <a:r>
              <a:rPr lang="en-US" sz="1600"/>
              <a:t>be reproduced</a:t>
            </a:r>
            <a:br>
              <a:rPr lang="en-US" sz="1600"/>
            </a:br>
            <a:r>
              <a:rPr lang="en-US" sz="1600"/>
              <a:t>or </a:t>
            </a:r>
            <a:r>
              <a:rPr lang="en-US" sz="1600" dirty="0"/>
              <a:t>transmitted in any form or by any means, electronic or mechanical, including photocopying, recording, or by any information storage and retrieval system, without permission in writing from the copyright owners.</a:t>
            </a:r>
          </a:p>
          <a:p>
            <a:endParaRPr lang="en-US" dirty="0"/>
          </a:p>
        </p:txBody>
      </p:sp>
    </p:spTree>
    <p:extLst>
      <p:ext uri="{BB962C8B-B14F-4D97-AF65-F5344CB8AC3E}">
        <p14:creationId xmlns:p14="http://schemas.microsoft.com/office/powerpoint/2010/main" val="757459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76250" y="1577339"/>
            <a:ext cx="8229600" cy="533400"/>
          </a:xfrm>
        </p:spPr>
        <p:txBody>
          <a:bodyPr>
            <a:noAutofit/>
          </a:bodyPr>
          <a:lstStyle/>
          <a:p>
            <a:pPr algn="ctr"/>
            <a:r>
              <a:rPr lang="en-US" sz="3200" dirty="0"/>
              <a:t>Why put my faith in Jesus?</a:t>
            </a:r>
          </a:p>
        </p:txBody>
      </p:sp>
      <p:pic>
        <p:nvPicPr>
          <p:cNvPr id="3" name="Picture 2">
            <a:extLst>
              <a:ext uri="{FF2B5EF4-FFF2-40B4-BE49-F238E27FC236}">
                <a16:creationId xmlns:a16="http://schemas.microsoft.com/office/drawing/2014/main" id="{EB4C2C29-8245-544E-999F-63A1A5E20A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3550" y="2369112"/>
            <a:ext cx="5715000" cy="3810000"/>
          </a:xfrm>
          <a:prstGeom prst="rect">
            <a:avLst/>
          </a:prstGeom>
        </p:spPr>
      </p:pic>
      <p:sp>
        <p:nvSpPr>
          <p:cNvPr id="4" name="Title 4">
            <a:extLst>
              <a:ext uri="{FF2B5EF4-FFF2-40B4-BE49-F238E27FC236}">
                <a16:creationId xmlns:a16="http://schemas.microsoft.com/office/drawing/2014/main" id="{91DD285B-D0A7-48C8-8E3B-92BAD6D2A9A6}"/>
              </a:ext>
            </a:extLst>
          </p:cNvPr>
          <p:cNvSpPr txBox="1">
            <a:spLocks/>
          </p:cNvSpPr>
          <p:nvPr/>
        </p:nvSpPr>
        <p:spPr>
          <a:xfrm>
            <a:off x="600297" y="891539"/>
            <a:ext cx="80772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sz="2400" dirty="0"/>
              <a:t>Chapter Focus Question: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77999"/>
            <a:ext cx="8229600" cy="533400"/>
          </a:xfrm>
        </p:spPr>
        <p:txBody>
          <a:bodyPr/>
          <a:lstStyle/>
          <a:p>
            <a:r>
              <a:rPr lang="en-US" dirty="0"/>
              <a:t>God So Loved the World  .  .  .</a:t>
            </a:r>
          </a:p>
        </p:txBody>
      </p:sp>
      <p:sp>
        <p:nvSpPr>
          <p:cNvPr id="6" name="Content Placeholder 5"/>
          <p:cNvSpPr>
            <a:spLocks noGrp="1"/>
          </p:cNvSpPr>
          <p:nvPr>
            <p:ph idx="1"/>
          </p:nvPr>
        </p:nvSpPr>
        <p:spPr>
          <a:xfrm>
            <a:off x="609600" y="1338832"/>
            <a:ext cx="8001000" cy="1191767"/>
          </a:xfrm>
        </p:spPr>
        <p:txBody>
          <a:bodyPr>
            <a:normAutofit/>
          </a:bodyPr>
          <a:lstStyle/>
          <a:p>
            <a:pPr marL="0" indent="0">
              <a:buNone/>
            </a:pPr>
            <a:r>
              <a:rPr lang="en-US" dirty="0"/>
              <a:t>“.  .  .  that he gave his only Son, so that everyone who believes in him might not perish but might have eternal life” (John 3:16).</a:t>
            </a:r>
          </a:p>
        </p:txBody>
      </p:sp>
      <p:pic>
        <p:nvPicPr>
          <p:cNvPr id="4" name="Picture 3">
            <a:extLst>
              <a:ext uri="{FF2B5EF4-FFF2-40B4-BE49-F238E27FC236}">
                <a16:creationId xmlns:a16="http://schemas.microsoft.com/office/drawing/2014/main" id="{0F8C9D11-B626-5947-9244-A72C9A9B6C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4600" y="3800377"/>
            <a:ext cx="4087210" cy="2469356"/>
          </a:xfrm>
          <a:prstGeom prst="rect">
            <a:avLst/>
          </a:prstGeom>
        </p:spPr>
      </p:pic>
      <p:sp>
        <p:nvSpPr>
          <p:cNvPr id="9" name="Content Placeholder 5">
            <a:extLst>
              <a:ext uri="{FF2B5EF4-FFF2-40B4-BE49-F238E27FC236}">
                <a16:creationId xmlns:a16="http://schemas.microsoft.com/office/drawing/2014/main" id="{700AB276-3BCF-2C4D-A334-C032F2436769}"/>
              </a:ext>
            </a:extLst>
          </p:cNvPr>
          <p:cNvSpPr txBox="1">
            <a:spLocks/>
          </p:cNvSpPr>
          <p:nvPr/>
        </p:nvSpPr>
        <p:spPr>
          <a:xfrm>
            <a:off x="1352550" y="2732533"/>
            <a:ext cx="6743700" cy="92506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t>Q. How to respond to this act of love?</a:t>
            </a:r>
          </a:p>
        </p:txBody>
      </p:sp>
      <p:sp>
        <p:nvSpPr>
          <p:cNvPr id="10" name="Content Placeholder 5">
            <a:extLst>
              <a:ext uri="{FF2B5EF4-FFF2-40B4-BE49-F238E27FC236}">
                <a16:creationId xmlns:a16="http://schemas.microsoft.com/office/drawing/2014/main" id="{C7B9F70D-5E60-C442-809C-EDB2FA176024}"/>
              </a:ext>
            </a:extLst>
          </p:cNvPr>
          <p:cNvSpPr txBox="1">
            <a:spLocks/>
          </p:cNvSpPr>
          <p:nvPr/>
        </p:nvSpPr>
        <p:spPr>
          <a:xfrm>
            <a:off x="1352550" y="3200400"/>
            <a:ext cx="7258050" cy="15080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A. Put our faith in Jesus! Believe the Gospel!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533400"/>
          </a:xfrm>
        </p:spPr>
        <p:txBody>
          <a:bodyPr/>
          <a:lstStyle/>
          <a:p>
            <a:r>
              <a:rPr lang="en-US" dirty="0"/>
              <a:t>The Gift of Faith</a:t>
            </a:r>
          </a:p>
        </p:txBody>
      </p:sp>
      <p:sp>
        <p:nvSpPr>
          <p:cNvPr id="3" name="Content Placeholder 2"/>
          <p:cNvSpPr>
            <a:spLocks noGrp="1"/>
          </p:cNvSpPr>
          <p:nvPr>
            <p:ph idx="1"/>
          </p:nvPr>
        </p:nvSpPr>
        <p:spPr>
          <a:xfrm>
            <a:off x="647700" y="1371600"/>
            <a:ext cx="7848600" cy="2209800"/>
          </a:xfrm>
        </p:spPr>
        <p:txBody>
          <a:bodyPr>
            <a:normAutofit/>
          </a:bodyPr>
          <a:lstStyle/>
          <a:p>
            <a:pPr lvl="0"/>
            <a:r>
              <a:rPr lang="en-US" dirty="0"/>
              <a:t>Through </a:t>
            </a:r>
            <a:r>
              <a:rPr lang="en-US" b="1" dirty="0"/>
              <a:t>faith,</a:t>
            </a:r>
            <a:r>
              <a:rPr lang="en-US" dirty="0"/>
              <a:t> we receive God’s </a:t>
            </a:r>
            <a:r>
              <a:rPr lang="en-US" b="1" dirty="0"/>
              <a:t>grace</a:t>
            </a:r>
            <a:r>
              <a:rPr lang="en-US" dirty="0"/>
              <a:t>.</a:t>
            </a:r>
          </a:p>
          <a:p>
            <a:pPr lvl="0"/>
            <a:r>
              <a:rPr lang="en-US" dirty="0"/>
              <a:t>It is God’s grace at work in us that allows us to be open to faith.</a:t>
            </a:r>
          </a:p>
        </p:txBody>
      </p:sp>
      <p:pic>
        <p:nvPicPr>
          <p:cNvPr id="5" name="Picture 4">
            <a:extLst>
              <a:ext uri="{FF2B5EF4-FFF2-40B4-BE49-F238E27FC236}">
                <a16:creationId xmlns:a16="http://schemas.microsoft.com/office/drawing/2014/main" id="{3810986D-EBA6-1D40-8935-81087E084B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1049" y="2743200"/>
            <a:ext cx="4721902" cy="36004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685800"/>
          </a:xfrm>
        </p:spPr>
        <p:txBody>
          <a:bodyPr>
            <a:normAutofit fontScale="90000"/>
          </a:bodyPr>
          <a:lstStyle/>
          <a:p>
            <a:pPr algn="ctr"/>
            <a:r>
              <a:rPr lang="en-US" dirty="0"/>
              <a:t>Free will means we can </a:t>
            </a:r>
            <a:br>
              <a:rPr lang="en-US" dirty="0"/>
            </a:br>
            <a:r>
              <a:rPr lang="en-US" dirty="0"/>
              <a:t>choose to accept the gift of faith.</a:t>
            </a:r>
          </a:p>
        </p:txBody>
      </p:sp>
      <p:pic>
        <p:nvPicPr>
          <p:cNvPr id="8" name="Picture 7">
            <a:extLst>
              <a:ext uri="{FF2B5EF4-FFF2-40B4-BE49-F238E27FC236}">
                <a16:creationId xmlns:a16="http://schemas.microsoft.com/office/drawing/2014/main" id="{63251F93-CE51-604E-A0FD-8CBB4EA04F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1905000"/>
            <a:ext cx="5638800" cy="37592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CFD280B6-B337-9449-BF2F-B0A8DE394F6D}"/>
              </a:ext>
            </a:extLst>
          </p:cNvPr>
          <p:cNvSpPr>
            <a:spLocks noGrp="1"/>
          </p:cNvSpPr>
          <p:nvPr>
            <p:ph type="title"/>
          </p:nvPr>
        </p:nvSpPr>
        <p:spPr>
          <a:xfrm>
            <a:off x="609600" y="609600"/>
            <a:ext cx="7924800" cy="990600"/>
          </a:xfrm>
        </p:spPr>
        <p:txBody>
          <a:bodyPr>
            <a:normAutofit/>
          </a:bodyPr>
          <a:lstStyle/>
          <a:p>
            <a:r>
              <a:rPr lang="en-US" sz="3200" dirty="0"/>
              <a:t>Discuss:</a:t>
            </a:r>
          </a:p>
        </p:txBody>
      </p:sp>
      <p:sp>
        <p:nvSpPr>
          <p:cNvPr id="10" name="Content Placeholder 2">
            <a:extLst>
              <a:ext uri="{FF2B5EF4-FFF2-40B4-BE49-F238E27FC236}">
                <a16:creationId xmlns:a16="http://schemas.microsoft.com/office/drawing/2014/main" id="{C96688A4-4B97-2944-B984-09AE54640BF9}"/>
              </a:ext>
            </a:extLst>
          </p:cNvPr>
          <p:cNvSpPr>
            <a:spLocks noGrp="1"/>
          </p:cNvSpPr>
          <p:nvPr>
            <p:ph idx="1"/>
          </p:nvPr>
        </p:nvSpPr>
        <p:spPr>
          <a:xfrm>
            <a:off x="1905000" y="1609725"/>
            <a:ext cx="6629400" cy="3238500"/>
          </a:xfrm>
        </p:spPr>
        <p:txBody>
          <a:bodyPr>
            <a:normAutofit/>
          </a:bodyPr>
          <a:lstStyle/>
          <a:p>
            <a:pPr marL="0" lvl="0" indent="0">
              <a:buNone/>
            </a:pPr>
            <a:r>
              <a:rPr lang="en-US" dirty="0"/>
              <a:t>What do you think the definition of </a:t>
            </a:r>
            <a:r>
              <a:rPr lang="en-US" i="1" dirty="0"/>
              <a:t>free will </a:t>
            </a:r>
            <a:r>
              <a:rPr lang="en-US" dirty="0"/>
              <a:t>is? </a:t>
            </a:r>
          </a:p>
          <a:p>
            <a:pPr marL="0" lvl="0" indent="0">
              <a:buNone/>
            </a:pPr>
            <a:endParaRPr lang="en-US" dirty="0"/>
          </a:p>
          <a:p>
            <a:pPr marL="0" lvl="0" indent="0">
              <a:buNone/>
            </a:pPr>
            <a:r>
              <a:rPr lang="en-US" dirty="0"/>
              <a:t>How is doing whatever you want different from God’s gift of free will?</a:t>
            </a:r>
          </a:p>
        </p:txBody>
      </p:sp>
      <p:pic>
        <p:nvPicPr>
          <p:cNvPr id="11" name="Picture 10">
            <a:extLst>
              <a:ext uri="{FF2B5EF4-FFF2-40B4-BE49-F238E27FC236}">
                <a16:creationId xmlns:a16="http://schemas.microsoft.com/office/drawing/2014/main" id="{3FEF496E-B3FC-9F4A-8C2B-4715B61455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600200"/>
            <a:ext cx="1295400" cy="1295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533400"/>
          </a:xfrm>
        </p:spPr>
        <p:txBody>
          <a:bodyPr/>
          <a:lstStyle/>
          <a:p>
            <a:r>
              <a:rPr lang="en-US" dirty="0"/>
              <a:t>You Don’t Have to Understand Everything! </a:t>
            </a:r>
            <a:endParaRPr lang="en-US" u="sng" dirty="0"/>
          </a:p>
        </p:txBody>
      </p:sp>
      <p:sp>
        <p:nvSpPr>
          <p:cNvPr id="11" name="Content Placeholder 2">
            <a:extLst>
              <a:ext uri="{FF2B5EF4-FFF2-40B4-BE49-F238E27FC236}">
                <a16:creationId xmlns:a16="http://schemas.microsoft.com/office/drawing/2014/main" id="{41D1C86B-E5D9-C541-BE28-80B1DB4972FE}"/>
              </a:ext>
            </a:extLst>
          </p:cNvPr>
          <p:cNvSpPr txBox="1">
            <a:spLocks/>
          </p:cNvSpPr>
          <p:nvPr/>
        </p:nvSpPr>
        <p:spPr>
          <a:xfrm>
            <a:off x="533400" y="1341437"/>
            <a:ext cx="8153400" cy="43735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dirty="0"/>
              <a:t>Divine Revelation communicates truths that can be challenging to accept.</a:t>
            </a:r>
          </a:p>
          <a:p>
            <a:pPr lvl="0"/>
            <a:r>
              <a:rPr lang="en-US" dirty="0"/>
              <a:t>Faith means trusting God, the source of all life and love.</a:t>
            </a:r>
          </a:p>
          <a:p>
            <a:pPr lvl="0"/>
            <a:r>
              <a:rPr lang="en-US" dirty="0"/>
              <a:t>The Holy Spirit guides us to holiness and eternal life.</a:t>
            </a:r>
          </a:p>
        </p:txBody>
      </p:sp>
      <p:pic>
        <p:nvPicPr>
          <p:cNvPr id="4" name="Picture 3">
            <a:extLst>
              <a:ext uri="{FF2B5EF4-FFF2-40B4-BE49-F238E27FC236}">
                <a16:creationId xmlns:a16="http://schemas.microsoft.com/office/drawing/2014/main" id="{B05B791B-5F93-FA4A-A58B-FCE580480A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3124200"/>
            <a:ext cx="4689873" cy="312658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lstStyle/>
          <a:p>
            <a:r>
              <a:rPr lang="en-US" dirty="0"/>
              <a:t>Recipe for Nourishing Faith </a:t>
            </a:r>
          </a:p>
        </p:txBody>
      </p:sp>
      <p:sp>
        <p:nvSpPr>
          <p:cNvPr id="3" name="Content Placeholder 2"/>
          <p:cNvSpPr>
            <a:spLocks noGrp="1"/>
          </p:cNvSpPr>
          <p:nvPr>
            <p:ph idx="1"/>
          </p:nvPr>
        </p:nvSpPr>
        <p:spPr>
          <a:xfrm>
            <a:off x="914400" y="1371600"/>
            <a:ext cx="3886200" cy="4373563"/>
          </a:xfrm>
        </p:spPr>
        <p:txBody>
          <a:bodyPr/>
          <a:lstStyle/>
          <a:p>
            <a:pPr marL="0" indent="0">
              <a:buNone/>
            </a:pPr>
            <a:r>
              <a:rPr lang="en-US" b="1" dirty="0"/>
              <a:t>Step 1: </a:t>
            </a:r>
            <a:r>
              <a:rPr lang="en-US" dirty="0"/>
              <a:t>Read Scripture (regularly and prayerfully)</a:t>
            </a:r>
          </a:p>
          <a:p>
            <a:pPr marL="0" indent="0">
              <a:buNone/>
            </a:pPr>
            <a:r>
              <a:rPr lang="en-US" b="1" dirty="0"/>
              <a:t>Step 2: </a:t>
            </a:r>
            <a:r>
              <a:rPr lang="en-US" dirty="0"/>
              <a:t>Hang out with people of faith (ask them God questions!).</a:t>
            </a:r>
          </a:p>
          <a:p>
            <a:pPr marL="0" indent="0">
              <a:buNone/>
            </a:pPr>
            <a:r>
              <a:rPr lang="en-US" b="1" dirty="0"/>
              <a:t>Step 3: </a:t>
            </a:r>
            <a:r>
              <a:rPr lang="en-US" dirty="0"/>
              <a:t>Pray (to increase your faith or another intention).</a:t>
            </a:r>
          </a:p>
          <a:p>
            <a:pPr marL="0" indent="0">
              <a:buNone/>
            </a:pPr>
            <a:r>
              <a:rPr lang="en-US" b="1" dirty="0"/>
              <a:t>Step 4: </a:t>
            </a:r>
            <a:r>
              <a:rPr lang="en-US" dirty="0"/>
              <a:t>Be part of a faith community (they help mix all steps together).</a:t>
            </a:r>
          </a:p>
        </p:txBody>
      </p:sp>
      <p:pic>
        <p:nvPicPr>
          <p:cNvPr id="5" name="Picture 4">
            <a:extLst>
              <a:ext uri="{FF2B5EF4-FFF2-40B4-BE49-F238E27FC236}">
                <a16:creationId xmlns:a16="http://schemas.microsoft.com/office/drawing/2014/main" id="{9CA45781-77F6-8846-BE03-E6E25A88E436}"/>
              </a:ext>
            </a:extLst>
          </p:cNvPr>
          <p:cNvPicPr>
            <a:picLocks noChangeAspect="1"/>
          </p:cNvPicPr>
          <p:nvPr/>
        </p:nvPicPr>
        <p:blipFill rotWithShape="1">
          <a:blip r:embed="rId3">
            <a:extLst>
              <a:ext uri="{28A0092B-C50C-407E-A947-70E740481C1C}">
                <a14:useLocalDpi xmlns:a14="http://schemas.microsoft.com/office/drawing/2010/main" val="0"/>
              </a:ext>
            </a:extLst>
          </a:blip>
          <a:srcRect l="22857" r="18572"/>
          <a:stretch/>
        </p:blipFill>
        <p:spPr>
          <a:xfrm>
            <a:off x="4800600" y="1401763"/>
            <a:ext cx="3581400" cy="407639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lstStyle/>
          <a:p>
            <a:r>
              <a:rPr lang="en-US" dirty="0"/>
              <a:t>Life of Saint Paul </a:t>
            </a:r>
          </a:p>
        </p:txBody>
      </p:sp>
      <p:sp>
        <p:nvSpPr>
          <p:cNvPr id="3" name="Content Placeholder 2"/>
          <p:cNvSpPr>
            <a:spLocks noGrp="1"/>
          </p:cNvSpPr>
          <p:nvPr>
            <p:ph idx="1"/>
          </p:nvPr>
        </p:nvSpPr>
        <p:spPr>
          <a:xfrm>
            <a:off x="762000" y="1371600"/>
            <a:ext cx="3695700" cy="990600"/>
          </a:xfrm>
        </p:spPr>
        <p:txBody>
          <a:bodyPr/>
          <a:lstStyle/>
          <a:p>
            <a:pPr lvl="0"/>
            <a:r>
              <a:rPr lang="en-US" dirty="0"/>
              <a:t>Pharisee who persecuted Christians</a:t>
            </a:r>
          </a:p>
        </p:txBody>
      </p:sp>
      <p:pic>
        <p:nvPicPr>
          <p:cNvPr id="5" name="Picture 4">
            <a:extLst>
              <a:ext uri="{FF2B5EF4-FFF2-40B4-BE49-F238E27FC236}">
                <a16:creationId xmlns:a16="http://schemas.microsoft.com/office/drawing/2014/main" id="{3BEF97CE-4C9A-404B-B230-A580CECDDB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1104900"/>
            <a:ext cx="3487738" cy="4953001"/>
          </a:xfrm>
          <a:prstGeom prst="rect">
            <a:avLst/>
          </a:prstGeom>
        </p:spPr>
      </p:pic>
      <p:sp>
        <p:nvSpPr>
          <p:cNvPr id="7" name="Content Placeholder 2">
            <a:extLst>
              <a:ext uri="{FF2B5EF4-FFF2-40B4-BE49-F238E27FC236}">
                <a16:creationId xmlns:a16="http://schemas.microsoft.com/office/drawing/2014/main" id="{D8E4CFD8-8FED-F34F-BB38-3EF44A72A283}"/>
              </a:ext>
            </a:extLst>
          </p:cNvPr>
          <p:cNvSpPr txBox="1">
            <a:spLocks/>
          </p:cNvSpPr>
          <p:nvPr/>
        </p:nvSpPr>
        <p:spPr>
          <a:xfrm>
            <a:off x="762000" y="2133600"/>
            <a:ext cx="3695700" cy="99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dirty="0"/>
              <a:t>Converted near Damascus</a:t>
            </a:r>
          </a:p>
        </p:txBody>
      </p:sp>
      <p:sp>
        <p:nvSpPr>
          <p:cNvPr id="8" name="Content Placeholder 2">
            <a:extLst>
              <a:ext uri="{FF2B5EF4-FFF2-40B4-BE49-F238E27FC236}">
                <a16:creationId xmlns:a16="http://schemas.microsoft.com/office/drawing/2014/main" id="{CB3A79D7-2012-BD4A-B567-75BE3E8F5806}"/>
              </a:ext>
            </a:extLst>
          </p:cNvPr>
          <p:cNvSpPr txBox="1">
            <a:spLocks/>
          </p:cNvSpPr>
          <p:nvPr/>
        </p:nvSpPr>
        <p:spPr>
          <a:xfrm>
            <a:off x="762000" y="2895600"/>
            <a:ext cx="3695700" cy="99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dirty="0"/>
              <a:t>Traveled 10,000 miles to spread Good News</a:t>
            </a:r>
          </a:p>
        </p:txBody>
      </p:sp>
      <p:sp>
        <p:nvSpPr>
          <p:cNvPr id="9" name="Content Placeholder 2">
            <a:extLst>
              <a:ext uri="{FF2B5EF4-FFF2-40B4-BE49-F238E27FC236}">
                <a16:creationId xmlns:a16="http://schemas.microsoft.com/office/drawing/2014/main" id="{09F35CFE-8F57-A947-B879-401D776BB311}"/>
              </a:ext>
            </a:extLst>
          </p:cNvPr>
          <p:cNvSpPr txBox="1">
            <a:spLocks/>
          </p:cNvSpPr>
          <p:nvPr/>
        </p:nvSpPr>
        <p:spPr>
          <a:xfrm>
            <a:off x="762000" y="3657600"/>
            <a:ext cx="3695700" cy="99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dirty="0"/>
              <a:t>Partnered with Peter and other apostles </a:t>
            </a:r>
          </a:p>
        </p:txBody>
      </p:sp>
      <p:sp>
        <p:nvSpPr>
          <p:cNvPr id="10" name="Content Placeholder 2">
            <a:extLst>
              <a:ext uri="{FF2B5EF4-FFF2-40B4-BE49-F238E27FC236}">
                <a16:creationId xmlns:a16="http://schemas.microsoft.com/office/drawing/2014/main" id="{29B69D42-C6E0-3746-9ED5-9B4599AFFA71}"/>
              </a:ext>
            </a:extLst>
          </p:cNvPr>
          <p:cNvSpPr txBox="1">
            <a:spLocks/>
          </p:cNvSpPr>
          <p:nvPr/>
        </p:nvSpPr>
        <p:spPr>
          <a:xfrm>
            <a:off x="762000" y="4419600"/>
            <a:ext cx="3695700" cy="99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dirty="0"/>
              <a:t>Guided first Christians on faith and morality</a:t>
            </a:r>
          </a:p>
        </p:txBody>
      </p:sp>
      <p:sp>
        <p:nvSpPr>
          <p:cNvPr id="11" name="Content Placeholder 2">
            <a:extLst>
              <a:ext uri="{FF2B5EF4-FFF2-40B4-BE49-F238E27FC236}">
                <a16:creationId xmlns:a16="http://schemas.microsoft.com/office/drawing/2014/main" id="{D8CB9444-5B96-6C4A-81B5-CBB8CA151A4D}"/>
              </a:ext>
            </a:extLst>
          </p:cNvPr>
          <p:cNvSpPr txBox="1">
            <a:spLocks/>
          </p:cNvSpPr>
          <p:nvPr/>
        </p:nvSpPr>
        <p:spPr>
          <a:xfrm>
            <a:off x="2843349" y="5334000"/>
            <a:ext cx="2018860" cy="99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a:t>AND  .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ssolv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8" grpId="0"/>
      <p:bldP spid="9" grpId="0"/>
      <p:bldP spid="10" grpId="0"/>
      <p:bldP spid="11" grpId="0"/>
    </p:bldLst>
  </p:timing>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LIC Presentation template</Template>
  <TotalTime>1167</TotalTime>
  <Words>1055</Words>
  <Application>Microsoft Macintosh PowerPoint</Application>
  <PresentationFormat>On-screen Show (4:3)</PresentationFormat>
  <Paragraphs>127</Paragraphs>
  <Slides>19</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LIC Presentation template</vt:lpstr>
      <vt:lpstr>PowerPoint Presentation</vt:lpstr>
      <vt:lpstr>Why put my faith in Jesus?</vt:lpstr>
      <vt:lpstr>God So Loved the World  .  .  .</vt:lpstr>
      <vt:lpstr>The Gift of Faith</vt:lpstr>
      <vt:lpstr>Free will means we can  choose to accept the gift of faith.</vt:lpstr>
      <vt:lpstr>Discuss:</vt:lpstr>
      <vt:lpstr>You Don’t Have to Understand Everything! </vt:lpstr>
      <vt:lpstr>Recipe for Nourishing Faith </vt:lpstr>
      <vt:lpstr>Life of Saint Paul </vt:lpstr>
      <vt:lpstr>Saint Paul Wrote Letters </vt:lpstr>
      <vt:lpstr>Points to Remember When Reading Paul’s Letters </vt:lpstr>
      <vt:lpstr>Paul on Faith and Unity in the Letters to the Galatians and Ephesians </vt:lpstr>
      <vt:lpstr>Discuss:</vt:lpstr>
      <vt:lpstr>Hypocrisy in Ephesus! </vt:lpstr>
      <vt:lpstr>Lessons from Galatians and Ephesians  for Us Today </vt:lpstr>
      <vt:lpstr>Cliques in Corinth? </vt:lpstr>
      <vt:lpstr>Who Is Jesus for You? Someone to Die For? </vt:lpstr>
      <vt:lpstr>Got Faith, but Not Religion? </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Jessica Henderson</cp:lastModifiedBy>
  <cp:revision>81</cp:revision>
  <dcterms:created xsi:type="dcterms:W3CDTF">2011-01-10T17:35:40Z</dcterms:created>
  <dcterms:modified xsi:type="dcterms:W3CDTF">2019-04-03T13:54:19Z</dcterms:modified>
</cp:coreProperties>
</file>